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  <p:sldMasterId id="2147483691" r:id="rId2"/>
  </p:sldMasterIdLst>
  <p:notesMasterIdLst>
    <p:notesMasterId r:id="rId12"/>
  </p:notesMasterIdLst>
  <p:handoutMasterIdLst>
    <p:handoutMasterId r:id="rId13"/>
  </p:handoutMasterIdLst>
  <p:sldIdLst>
    <p:sldId id="341" r:id="rId3"/>
    <p:sldId id="342" r:id="rId4"/>
    <p:sldId id="432" r:id="rId5"/>
    <p:sldId id="433" r:id="rId6"/>
    <p:sldId id="434" r:id="rId7"/>
    <p:sldId id="435" r:id="rId8"/>
    <p:sldId id="436" r:id="rId9"/>
    <p:sldId id="437" r:id="rId10"/>
    <p:sldId id="438" r:id="rId11"/>
  </p:sldIdLst>
  <p:sldSz cx="10693400" cy="7561263"/>
  <p:notesSz cx="6662738" cy="9832975"/>
  <p:defaultTextStyle>
    <a:defPPr>
      <a:defRPr lang="en-GB"/>
    </a:defPPr>
    <a:lvl1pPr algn="l" rtl="1" fontAlgn="base">
      <a:spcBef>
        <a:spcPct val="0"/>
      </a:spcBef>
      <a:spcAft>
        <a:spcPct val="0"/>
      </a:spcAft>
      <a:defRPr sz="3900" b="1" kern="1200">
        <a:solidFill>
          <a:srgbClr val="000066"/>
        </a:solidFill>
        <a:latin typeface="Arial" charset="0"/>
        <a:ea typeface="+mn-ea"/>
        <a:cs typeface="Arial" charset="0"/>
      </a:defRPr>
    </a:lvl1pPr>
    <a:lvl2pPr marL="457200" algn="l" rtl="1" fontAlgn="base">
      <a:spcBef>
        <a:spcPct val="0"/>
      </a:spcBef>
      <a:spcAft>
        <a:spcPct val="0"/>
      </a:spcAft>
      <a:defRPr sz="3900" b="1" kern="1200">
        <a:solidFill>
          <a:srgbClr val="000066"/>
        </a:solidFill>
        <a:latin typeface="Arial" charset="0"/>
        <a:ea typeface="+mn-ea"/>
        <a:cs typeface="Arial" charset="0"/>
      </a:defRPr>
    </a:lvl2pPr>
    <a:lvl3pPr marL="914400" algn="l" rtl="1" fontAlgn="base">
      <a:spcBef>
        <a:spcPct val="0"/>
      </a:spcBef>
      <a:spcAft>
        <a:spcPct val="0"/>
      </a:spcAft>
      <a:defRPr sz="3900" b="1" kern="1200">
        <a:solidFill>
          <a:srgbClr val="000066"/>
        </a:solidFill>
        <a:latin typeface="Arial" charset="0"/>
        <a:ea typeface="+mn-ea"/>
        <a:cs typeface="Arial" charset="0"/>
      </a:defRPr>
    </a:lvl3pPr>
    <a:lvl4pPr marL="1371600" algn="l" rtl="1" fontAlgn="base">
      <a:spcBef>
        <a:spcPct val="0"/>
      </a:spcBef>
      <a:spcAft>
        <a:spcPct val="0"/>
      </a:spcAft>
      <a:defRPr sz="3900" b="1" kern="1200">
        <a:solidFill>
          <a:srgbClr val="000066"/>
        </a:solidFill>
        <a:latin typeface="Arial" charset="0"/>
        <a:ea typeface="+mn-ea"/>
        <a:cs typeface="Arial" charset="0"/>
      </a:defRPr>
    </a:lvl4pPr>
    <a:lvl5pPr marL="1828800" algn="l" rtl="1" fontAlgn="base">
      <a:spcBef>
        <a:spcPct val="0"/>
      </a:spcBef>
      <a:spcAft>
        <a:spcPct val="0"/>
      </a:spcAft>
      <a:defRPr sz="3900" b="1" kern="1200">
        <a:solidFill>
          <a:srgbClr val="000066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3900" b="1" kern="1200">
        <a:solidFill>
          <a:srgbClr val="000066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3900" b="1" kern="1200">
        <a:solidFill>
          <a:srgbClr val="000066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3900" b="1" kern="1200">
        <a:solidFill>
          <a:srgbClr val="000066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3900" b="1" kern="1200">
        <a:solidFill>
          <a:srgbClr val="000066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381">
          <p15:clr>
            <a:srgbClr val="A4A3A4"/>
          </p15:clr>
        </p15:guide>
        <p15:guide id="2" pos="336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Céline Hérouart" initials="CH" lastIdx="1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189DD"/>
    <a:srgbClr val="2C17A9"/>
    <a:srgbClr val="66FF33"/>
    <a:srgbClr val="96CCEE"/>
    <a:srgbClr val="72BBE8"/>
    <a:srgbClr val="1E7FB8"/>
    <a:srgbClr val="C4DAF4"/>
    <a:srgbClr val="00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414" autoAdjust="0"/>
    <p:restoredTop sz="82551" autoAdjust="0"/>
  </p:normalViewPr>
  <p:slideViewPr>
    <p:cSldViewPr snapToGrid="0">
      <p:cViewPr varScale="1">
        <p:scale>
          <a:sx n="100" d="100"/>
          <a:sy n="100" d="100"/>
        </p:scale>
        <p:origin x="678" y="78"/>
      </p:cViewPr>
      <p:guideLst>
        <p:guide orient="horz" pos="2381"/>
        <p:guide pos="3368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handoutMaster" Target="handoutMasters/handoutMaster1.xml"/><Relationship Id="rId1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87663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>
                <a:solidFill>
                  <a:schemeClr val="tx1"/>
                </a:solidFill>
              </a:defRPr>
            </a:lvl1pPr>
          </a:lstStyle>
          <a:p>
            <a:r>
              <a:rPr lang="en-GB"/>
              <a:t>World Health Organization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773488" y="0"/>
            <a:ext cx="2887662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>
                <a:solidFill>
                  <a:schemeClr val="tx1"/>
                </a:solidFill>
              </a:defRPr>
            </a:lvl1pPr>
          </a:lstStyle>
          <a:p>
            <a:fld id="{A3D02D4D-C13C-4B4B-B5C7-0ECCFE4C82AB}" type="datetime3">
              <a:rPr lang="en-GB"/>
              <a:pPr/>
              <a:t>13 June, 2018</a:t>
            </a:fld>
            <a:endParaRPr lang="en-GB"/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39263"/>
            <a:ext cx="2887663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>
                <a:solidFill>
                  <a:schemeClr val="tx1"/>
                </a:solidFill>
              </a:defRPr>
            </a:lvl1pPr>
          </a:lstStyle>
          <a:p>
            <a:endParaRPr lang="en-GB"/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773488" y="9339263"/>
            <a:ext cx="2887662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>
                <a:solidFill>
                  <a:schemeClr val="tx1"/>
                </a:solidFill>
              </a:defRPr>
            </a:lvl1pPr>
          </a:lstStyle>
          <a:p>
            <a:fld id="{0F073B4A-5894-4420-9BAF-46D84361DF27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303374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87663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>
                <a:solidFill>
                  <a:schemeClr val="tx1"/>
                </a:solidFill>
              </a:defRPr>
            </a:lvl1pPr>
          </a:lstStyle>
          <a:p>
            <a:r>
              <a:rPr lang="en-GB"/>
              <a:t>World Health Organization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773488" y="0"/>
            <a:ext cx="2887662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>
                <a:solidFill>
                  <a:schemeClr val="tx1"/>
                </a:solidFill>
              </a:defRPr>
            </a:lvl1pPr>
          </a:lstStyle>
          <a:p>
            <a:fld id="{C38983FE-AA42-42BC-8300-887CB1302006}" type="datetime3">
              <a:rPr lang="en-GB"/>
              <a:pPr/>
              <a:t>13 June, 2018</a:t>
            </a:fld>
            <a:endParaRPr lang="en-GB"/>
          </a:p>
        </p:txBody>
      </p:sp>
      <p:sp>
        <p:nvSpPr>
          <p:cNvPr id="317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25488" y="738188"/>
            <a:ext cx="5211762" cy="36861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17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66750" y="4670425"/>
            <a:ext cx="5329238" cy="4424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317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39263"/>
            <a:ext cx="2887663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>
                <a:solidFill>
                  <a:schemeClr val="tx1"/>
                </a:solidFill>
              </a:defRPr>
            </a:lvl1pPr>
          </a:lstStyle>
          <a:p>
            <a:endParaRPr lang="en-GB"/>
          </a:p>
        </p:txBody>
      </p:sp>
      <p:sp>
        <p:nvSpPr>
          <p:cNvPr id="317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773488" y="9339263"/>
            <a:ext cx="2887662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>
                <a:solidFill>
                  <a:schemeClr val="tx1"/>
                </a:solidFill>
              </a:defRPr>
            </a:lvl1pPr>
          </a:lstStyle>
          <a:p>
            <a:fld id="{A39B3735-D597-4C54-822D-6526A42285A5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02336896"/>
      </p:ext>
    </p:extLst>
  </p:cSld>
  <p:clrMap bg1="lt1" tx1="dk1" bg2="lt2" tx2="dk2" accent1="accent1" accent2="accent2" accent3="accent3" accent4="accent4" accent5="accent5" accent6="accent6" hlink="hlink" folHlink="folHlink"/>
  <p:hf ftr="0"/>
  <p:notesStyle>
    <a:lvl1pPr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125FB9A-699D-491B-8C20-FCEEE37D3F29}" type="slidenum">
              <a:rPr lang="en-GB" smtClean="0"/>
              <a:pPr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267986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1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E32726-1341-45CF-B444-D44409685443}" type="slidenum">
              <a:rPr lang="en-GB" smtClean="0"/>
              <a:pPr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366508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1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E32726-1341-45CF-B444-D44409685443}" type="slidenum">
              <a:rPr lang="en-GB" smtClean="0"/>
              <a:pPr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366508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1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E32726-1341-45CF-B444-D44409685443}" type="slidenum">
              <a:rPr lang="en-GB" smtClean="0"/>
              <a:pPr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366508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1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E32726-1341-45CF-B444-D44409685443}" type="slidenum">
              <a:rPr lang="en-GB" smtClean="0"/>
              <a:pPr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36650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48"/>
          <p:cNvSpPr>
            <a:spLocks noChangeArrowheads="1"/>
          </p:cNvSpPr>
          <p:nvPr userDrawn="1"/>
        </p:nvSpPr>
        <p:spPr bwMode="auto">
          <a:xfrm>
            <a:off x="0" y="6721123"/>
            <a:ext cx="10693400" cy="84014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6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grpSp>
        <p:nvGrpSpPr>
          <p:cNvPr id="5" name="Group 147"/>
          <p:cNvGrpSpPr>
            <a:grpSpLocks noChangeAspect="1"/>
          </p:cNvGrpSpPr>
          <p:nvPr userDrawn="1"/>
        </p:nvGrpSpPr>
        <p:grpSpPr bwMode="auto">
          <a:xfrm>
            <a:off x="155945" y="6806889"/>
            <a:ext cx="1893623" cy="670361"/>
            <a:chOff x="0" y="0"/>
            <a:chExt cx="2838178" cy="923698"/>
          </a:xfrm>
        </p:grpSpPr>
        <p:sp>
          <p:nvSpPr>
            <p:cNvPr id="6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7" name="image1.png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2005" y="2348894"/>
            <a:ext cx="9089390" cy="162077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4238" y="6810264"/>
            <a:ext cx="4990253" cy="336056"/>
          </a:xfrm>
        </p:spPr>
        <p:txBody>
          <a:bodyPr/>
          <a:lstStyle>
            <a:lvl1pPr marL="0" indent="0" algn="ctr">
              <a:buNone/>
              <a:defRPr sz="3700">
                <a:solidFill>
                  <a:schemeClr val="bg1"/>
                </a:solidFill>
                <a:latin typeface="Calibri"/>
                <a:cs typeface="Calibri"/>
                <a:sym typeface="Calibri"/>
              </a:defRPr>
            </a:lvl1pPr>
            <a:lvl2pPr marL="5214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28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3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57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1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86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500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14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Rapid Response Teams Training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41DA84D-6B13-4DF3-B65B-F09B8BB8C7B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9990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95981" y="5292884"/>
            <a:ext cx="6416040" cy="62485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095981" y="675613"/>
            <a:ext cx="6416040" cy="4536758"/>
          </a:xfrm>
        </p:spPr>
        <p:txBody>
          <a:bodyPr rtlCol="0">
            <a:normAutofit/>
          </a:bodyPr>
          <a:lstStyle>
            <a:lvl1pPr marL="0" indent="0">
              <a:buNone/>
              <a:defRPr sz="3700"/>
            </a:lvl1pPr>
            <a:lvl2pPr marL="521436" indent="0">
              <a:buNone/>
              <a:defRPr sz="3200"/>
            </a:lvl2pPr>
            <a:lvl3pPr marL="1042872" indent="0">
              <a:buNone/>
              <a:defRPr sz="2700"/>
            </a:lvl3pPr>
            <a:lvl4pPr marL="1564308" indent="0">
              <a:buNone/>
              <a:defRPr sz="2300"/>
            </a:lvl4pPr>
            <a:lvl5pPr marL="2085744" indent="0">
              <a:buNone/>
              <a:defRPr sz="2300"/>
            </a:lvl5pPr>
            <a:lvl6pPr marL="2607179" indent="0">
              <a:buNone/>
              <a:defRPr sz="2300"/>
            </a:lvl6pPr>
            <a:lvl7pPr marL="3128616" indent="0">
              <a:buNone/>
              <a:defRPr sz="2300"/>
            </a:lvl7pPr>
            <a:lvl8pPr marL="3650052" indent="0">
              <a:buNone/>
              <a:defRPr sz="2300"/>
            </a:lvl8pPr>
            <a:lvl9pPr marL="4171487" indent="0">
              <a:buNone/>
              <a:defRPr sz="23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95981" y="5917739"/>
            <a:ext cx="6416040" cy="887398"/>
          </a:xfrm>
        </p:spPr>
        <p:txBody>
          <a:bodyPr/>
          <a:lstStyle>
            <a:lvl1pPr marL="0" indent="0">
              <a:buNone/>
              <a:defRPr sz="1600"/>
            </a:lvl1pPr>
            <a:lvl2pPr marL="521436" indent="0">
              <a:buNone/>
              <a:defRPr sz="1400"/>
            </a:lvl2pPr>
            <a:lvl3pPr marL="1042872" indent="0">
              <a:buNone/>
              <a:defRPr sz="1100"/>
            </a:lvl3pPr>
            <a:lvl4pPr marL="1564308" indent="0">
              <a:buNone/>
              <a:defRPr sz="1000"/>
            </a:lvl4pPr>
            <a:lvl5pPr marL="2085744" indent="0">
              <a:buNone/>
              <a:defRPr sz="1000"/>
            </a:lvl5pPr>
            <a:lvl6pPr marL="2607179" indent="0">
              <a:buNone/>
              <a:defRPr sz="1000"/>
            </a:lvl6pPr>
            <a:lvl7pPr marL="3128616" indent="0">
              <a:buNone/>
              <a:defRPr sz="1000"/>
            </a:lvl7pPr>
            <a:lvl8pPr marL="3650052" indent="0">
              <a:buNone/>
              <a:defRPr sz="1000"/>
            </a:lvl8pPr>
            <a:lvl9pPr marL="4171487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A7E39D-06B1-4D79-9212-016EF015538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7911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222C279-9B2E-4222-BA3D-98325B57B1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997459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670" y="1692533"/>
            <a:ext cx="4724775" cy="705367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436" indent="0">
              <a:buNone/>
              <a:defRPr sz="2300" b="1"/>
            </a:lvl2pPr>
            <a:lvl3pPr marL="1042872" indent="0">
              <a:buNone/>
              <a:defRPr sz="2100" b="1"/>
            </a:lvl3pPr>
            <a:lvl4pPr marL="1564308" indent="0">
              <a:buNone/>
              <a:defRPr sz="1800" b="1"/>
            </a:lvl4pPr>
            <a:lvl5pPr marL="2085744" indent="0">
              <a:buNone/>
              <a:defRPr sz="1800" b="1"/>
            </a:lvl5pPr>
            <a:lvl6pPr marL="2607179" indent="0">
              <a:buNone/>
              <a:defRPr sz="1800" b="1"/>
            </a:lvl6pPr>
            <a:lvl7pPr marL="3128616" indent="0">
              <a:buNone/>
              <a:defRPr sz="1800" b="1"/>
            </a:lvl7pPr>
            <a:lvl8pPr marL="3650052" indent="0">
              <a:buNone/>
              <a:defRPr sz="1800" b="1"/>
            </a:lvl8pPr>
            <a:lvl9pPr marL="4171487" indent="0">
              <a:buNone/>
              <a:defRPr sz="18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4670" y="2397901"/>
            <a:ext cx="4724775" cy="4356478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32101" y="1692533"/>
            <a:ext cx="4726631" cy="705367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436" indent="0">
              <a:buNone/>
              <a:defRPr sz="2300" b="1"/>
            </a:lvl2pPr>
            <a:lvl3pPr marL="1042872" indent="0">
              <a:buNone/>
              <a:defRPr sz="2100" b="1"/>
            </a:lvl3pPr>
            <a:lvl4pPr marL="1564308" indent="0">
              <a:buNone/>
              <a:defRPr sz="1800" b="1"/>
            </a:lvl4pPr>
            <a:lvl5pPr marL="2085744" indent="0">
              <a:buNone/>
              <a:defRPr sz="1800" b="1"/>
            </a:lvl5pPr>
            <a:lvl6pPr marL="2607179" indent="0">
              <a:buNone/>
              <a:defRPr sz="1800" b="1"/>
            </a:lvl6pPr>
            <a:lvl7pPr marL="3128616" indent="0">
              <a:buNone/>
              <a:defRPr sz="1800" b="1"/>
            </a:lvl7pPr>
            <a:lvl8pPr marL="3650052" indent="0">
              <a:buNone/>
              <a:defRPr sz="1800" b="1"/>
            </a:lvl8pPr>
            <a:lvl9pPr marL="4171487" indent="0">
              <a:buNone/>
              <a:defRPr sz="18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32101" y="2397901"/>
            <a:ext cx="4726631" cy="4356478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18347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752715" y="302803"/>
            <a:ext cx="2406015" cy="645157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670" y="302803"/>
            <a:ext cx="7039822" cy="645157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9A1650-9120-4C96-BED5-F20E40E936B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328780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1688" y="2349500"/>
            <a:ext cx="9090025" cy="162083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03375" y="4284663"/>
            <a:ext cx="7486650" cy="193198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885570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183378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4550" y="4859338"/>
            <a:ext cx="9090025" cy="15017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4550" y="3205163"/>
            <a:ext cx="9090025" cy="1654175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4720568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988" y="1763713"/>
            <a:ext cx="4735512" cy="49911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22900" y="1763713"/>
            <a:ext cx="4735513" cy="49911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1152226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1692275"/>
            <a:ext cx="4724400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4988" y="2397125"/>
            <a:ext cx="4724400" cy="43576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32425" y="1692275"/>
            <a:ext cx="4725988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32425" y="2397125"/>
            <a:ext cx="4725988" cy="43576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5585125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654995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9891395" y="7146446"/>
            <a:ext cx="712893" cy="402567"/>
          </a:xfrm>
        </p:spPr>
        <p:txBody>
          <a:bodyPr/>
          <a:lstStyle>
            <a:lvl1pPr>
              <a:defRPr/>
            </a:lvl1pPr>
          </a:lstStyle>
          <a:p>
            <a:fld id="{D6A613BE-47C0-4900-BDD3-FBF4F0FA465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628785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089331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301625"/>
            <a:ext cx="3517900" cy="128111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81475" y="301625"/>
            <a:ext cx="5976938" cy="64531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4988" y="1582738"/>
            <a:ext cx="3517900" cy="51720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198746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95500" y="5292725"/>
            <a:ext cx="6416675" cy="6254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095500" y="676275"/>
            <a:ext cx="6416675" cy="45354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95500" y="5918200"/>
            <a:ext cx="6416675" cy="8874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327912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267129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753350" y="303213"/>
            <a:ext cx="2405063" cy="64516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303213"/>
            <a:ext cx="7065962" cy="64516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331184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9802285" y="7146446"/>
            <a:ext cx="712893" cy="402567"/>
          </a:xfrm>
        </p:spPr>
        <p:txBody>
          <a:bodyPr/>
          <a:lstStyle>
            <a:lvl1pPr>
              <a:defRPr/>
            </a:lvl1pPr>
          </a:lstStyle>
          <a:p>
            <a:fld id="{A710C3AC-2753-431F-B300-29CC644D809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044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670" y="1764295"/>
            <a:ext cx="4722918" cy="4990084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35812" y="1764295"/>
            <a:ext cx="4722918" cy="4990084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189212E-7EEF-474E-BAD5-E690FB6C06C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92089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3DD2E3D-E5A4-4523-9208-FA5290DDA11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3933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670" y="1692533"/>
            <a:ext cx="4724775" cy="705367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436" indent="0">
              <a:buNone/>
              <a:defRPr sz="2300" b="1"/>
            </a:lvl2pPr>
            <a:lvl3pPr marL="1042872" indent="0">
              <a:buNone/>
              <a:defRPr sz="2100" b="1"/>
            </a:lvl3pPr>
            <a:lvl4pPr marL="1564308" indent="0">
              <a:buNone/>
              <a:defRPr sz="1800" b="1"/>
            </a:lvl4pPr>
            <a:lvl5pPr marL="2085744" indent="0">
              <a:buNone/>
              <a:defRPr sz="1800" b="1"/>
            </a:lvl5pPr>
            <a:lvl6pPr marL="2607179" indent="0">
              <a:buNone/>
              <a:defRPr sz="1800" b="1"/>
            </a:lvl6pPr>
            <a:lvl7pPr marL="3128616" indent="0">
              <a:buNone/>
              <a:defRPr sz="1800" b="1"/>
            </a:lvl7pPr>
            <a:lvl8pPr marL="3650052" indent="0">
              <a:buNone/>
              <a:defRPr sz="1800" b="1"/>
            </a:lvl8pPr>
            <a:lvl9pPr marL="4171487" indent="0">
              <a:buNone/>
              <a:defRPr sz="18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4670" y="2397901"/>
            <a:ext cx="4724775" cy="4356478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32101" y="1692533"/>
            <a:ext cx="4726631" cy="705367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436" indent="0">
              <a:buNone/>
              <a:defRPr sz="2300" b="1"/>
            </a:lvl2pPr>
            <a:lvl3pPr marL="1042872" indent="0">
              <a:buNone/>
              <a:defRPr sz="2100" b="1"/>
            </a:lvl3pPr>
            <a:lvl4pPr marL="1564308" indent="0">
              <a:buNone/>
              <a:defRPr sz="1800" b="1"/>
            </a:lvl4pPr>
            <a:lvl5pPr marL="2085744" indent="0">
              <a:buNone/>
              <a:defRPr sz="1800" b="1"/>
            </a:lvl5pPr>
            <a:lvl6pPr marL="2607179" indent="0">
              <a:buNone/>
              <a:defRPr sz="1800" b="1"/>
            </a:lvl6pPr>
            <a:lvl7pPr marL="3128616" indent="0">
              <a:buNone/>
              <a:defRPr sz="1800" b="1"/>
            </a:lvl7pPr>
            <a:lvl8pPr marL="3650052" indent="0">
              <a:buNone/>
              <a:defRPr sz="1800" b="1"/>
            </a:lvl8pPr>
            <a:lvl9pPr marL="4171487" indent="0">
              <a:buNone/>
              <a:defRPr sz="18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32101" y="2397901"/>
            <a:ext cx="4726631" cy="4356478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53845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E9BC9DD-E369-4672-B478-B546514F65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2535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1718731-5FE6-492D-BD72-52B453B01C9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35359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672" y="301050"/>
            <a:ext cx="3518055" cy="1281214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80822" y="301051"/>
            <a:ext cx="5977908" cy="645332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4672" y="1582265"/>
            <a:ext cx="3518055" cy="5172114"/>
          </a:xfrm>
        </p:spPr>
        <p:txBody>
          <a:bodyPr/>
          <a:lstStyle>
            <a:lvl1pPr marL="0" indent="0">
              <a:buNone/>
              <a:defRPr sz="1600"/>
            </a:lvl1pPr>
            <a:lvl2pPr marL="521436" indent="0">
              <a:buNone/>
              <a:defRPr sz="1400"/>
            </a:lvl2pPr>
            <a:lvl3pPr marL="1042872" indent="0">
              <a:buNone/>
              <a:defRPr sz="1100"/>
            </a:lvl3pPr>
            <a:lvl4pPr marL="1564308" indent="0">
              <a:buNone/>
              <a:defRPr sz="1000"/>
            </a:lvl4pPr>
            <a:lvl5pPr marL="2085744" indent="0">
              <a:buNone/>
              <a:defRPr sz="1000"/>
            </a:lvl5pPr>
            <a:lvl6pPr marL="2607179" indent="0">
              <a:buNone/>
              <a:defRPr sz="1000"/>
            </a:lvl6pPr>
            <a:lvl7pPr marL="3128616" indent="0">
              <a:buNone/>
              <a:defRPr sz="1000"/>
            </a:lvl7pPr>
            <a:lvl8pPr marL="3650052" indent="0">
              <a:buNone/>
              <a:defRPr sz="1000"/>
            </a:lvl8pPr>
            <a:lvl9pPr marL="4171487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5ABD8E-E64D-4F34-8682-13533209394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17117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.xml"/><Relationship Id="rId3" Type="http://schemas.openxmlformats.org/officeDocument/2006/relationships/slideLayout" Target="../slideLayouts/slideLayout16.xml"/><Relationship Id="rId7" Type="http://schemas.openxmlformats.org/officeDocument/2006/relationships/slideLayout" Target="../slideLayouts/slideLayout20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5.xml"/><Relationship Id="rId1" Type="http://schemas.openxmlformats.org/officeDocument/2006/relationships/slideLayout" Target="../slideLayouts/slideLayout14.xml"/><Relationship Id="rId6" Type="http://schemas.openxmlformats.org/officeDocument/2006/relationships/slideLayout" Target="../slideLayouts/slideLayout19.xml"/><Relationship Id="rId11" Type="http://schemas.openxmlformats.org/officeDocument/2006/relationships/slideLayout" Target="../slideLayouts/slideLayout24.xml"/><Relationship Id="rId5" Type="http://schemas.openxmlformats.org/officeDocument/2006/relationships/slideLayout" Target="../slideLayouts/slideLayout18.xml"/><Relationship Id="rId10" Type="http://schemas.openxmlformats.org/officeDocument/2006/relationships/slideLayout" Target="../slideLayouts/slideLayout23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534670" y="302801"/>
            <a:ext cx="9624060" cy="12602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04306" tIns="52153" rIns="104306" bIns="5215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534670" y="1764295"/>
            <a:ext cx="9624060" cy="499008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04306" tIns="52153" rIns="104306" bIns="5215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95127" y="7008171"/>
            <a:ext cx="5435812" cy="402567"/>
          </a:xfrm>
          <a:prstGeom prst="rect">
            <a:avLst/>
          </a:prstGeom>
        </p:spPr>
        <p:txBody>
          <a:bodyPr vert="horz" wrap="square" lIns="104306" tIns="52153" rIns="104306" bIns="52153" numCol="1" anchor="ctr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43377" y="7146445"/>
            <a:ext cx="712893" cy="402567"/>
          </a:xfrm>
          <a:prstGeom prst="rect">
            <a:avLst/>
          </a:prstGeom>
        </p:spPr>
        <p:txBody>
          <a:bodyPr vert="horz" wrap="square" lIns="104306" tIns="52153" rIns="104306" bIns="52153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rgbClr val="898989"/>
                </a:solidFill>
              </a:defRPr>
            </a:lvl1pPr>
          </a:lstStyle>
          <a:p>
            <a:fld id="{264479D6-E1AD-4E5B-A4F8-2E59461ED89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Subtitle 2"/>
          <p:cNvSpPr txBox="1">
            <a:spLocks/>
          </p:cNvSpPr>
          <p:nvPr userDrawn="1"/>
        </p:nvSpPr>
        <p:spPr>
          <a:xfrm>
            <a:off x="2584238" y="6810388"/>
            <a:ext cx="4990253" cy="336056"/>
          </a:xfrm>
          <a:prstGeom prst="rect">
            <a:avLst/>
          </a:prstGeom>
        </p:spPr>
        <p:txBody>
          <a:bodyPr lIns="104306" tIns="52153" rIns="104306" bIns="52153"/>
          <a:lstStyle>
            <a:lvl1pPr marL="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bg1"/>
                </a:solidFill>
                <a:latin typeface="Calibri"/>
                <a:ea typeface="+mn-ea"/>
                <a:cs typeface="Calibri"/>
                <a:sym typeface="Calibri"/>
              </a:defRPr>
            </a:lvl1pPr>
            <a:lvl2pPr marL="4572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1600">
                <a:solidFill>
                  <a:srgbClr val="FFFFFF"/>
                </a:solidFill>
                <a:ea typeface="Calibri"/>
              </a:rPr>
              <a:t>Rapid Response Teams Training</a:t>
            </a:r>
            <a:endParaRPr lang="fr-FR" sz="1600" dirty="0">
              <a:solidFill>
                <a:srgbClr val="FFFFFF"/>
              </a:solidFill>
              <a:ea typeface="Calibri"/>
            </a:endParaRPr>
          </a:p>
        </p:txBody>
      </p:sp>
      <p:sp>
        <p:nvSpPr>
          <p:cNvPr id="1031" name="Shape 148"/>
          <p:cNvSpPr>
            <a:spLocks noChangeArrowheads="1"/>
          </p:cNvSpPr>
          <p:nvPr userDrawn="1"/>
        </p:nvSpPr>
        <p:spPr bwMode="auto">
          <a:xfrm>
            <a:off x="0" y="6721123"/>
            <a:ext cx="10693400" cy="84014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6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10158730" y="7146445"/>
            <a:ext cx="712893" cy="402567"/>
          </a:xfrm>
          <a:prstGeom prst="rect">
            <a:avLst/>
          </a:prstGeom>
        </p:spPr>
        <p:txBody>
          <a:bodyPr lIns="104306" tIns="52153" rIns="104306" bIns="52153"/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fld id="{450384FD-CC80-4B09-A768-218B646411B4}" type="slidenum">
              <a:rPr lang="en-US" sz="1800">
                <a:solidFill>
                  <a:schemeClr val="bg1"/>
                </a:solidFill>
              </a:rPr>
              <a:pPr eaLnBrk="1" hangingPunct="1"/>
              <a:t>‹#›</a:t>
            </a:fld>
            <a:endParaRPr lang="en-US" sz="1800">
              <a:solidFill>
                <a:schemeClr val="bg1"/>
              </a:solidFill>
            </a:endParaRPr>
          </a:p>
        </p:txBody>
      </p:sp>
      <p:grpSp>
        <p:nvGrpSpPr>
          <p:cNvPr id="1033" name="Group 147"/>
          <p:cNvGrpSpPr>
            <a:grpSpLocks noChangeAspect="1"/>
          </p:cNvGrpSpPr>
          <p:nvPr userDrawn="1"/>
        </p:nvGrpSpPr>
        <p:grpSpPr bwMode="auto">
          <a:xfrm>
            <a:off x="155945" y="6806888"/>
            <a:ext cx="1893623" cy="670361"/>
            <a:chOff x="0" y="0"/>
            <a:chExt cx="2838178" cy="923698"/>
          </a:xfrm>
        </p:grpSpPr>
        <p:sp>
          <p:nvSpPr>
            <p:cNvPr id="1035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1036" name="image1.png"/>
            <p:cNvPicPr>
              <a:picLocks noChangeAspect="1" noChangeArrowheads="1"/>
            </p:cNvPicPr>
            <p:nvPr/>
          </p:nvPicPr>
          <p:blipFill>
            <a:blip r:embed="rId15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1034" name="TextBox 12"/>
          <p:cNvSpPr txBox="1">
            <a:spLocks noChangeArrowheads="1"/>
          </p:cNvSpPr>
          <p:nvPr userDrawn="1"/>
        </p:nvSpPr>
        <p:spPr bwMode="auto">
          <a:xfrm>
            <a:off x="2406015" y="7142944"/>
            <a:ext cx="3391007" cy="32076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104306" tIns="52153" rIns="104306" bIns="52153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1400">
                <a:solidFill>
                  <a:schemeClr val="bg1"/>
                </a:solidFill>
                <a:latin typeface="Arial Narrow" pitchFamily="34" charset="0"/>
              </a:rPr>
              <a:t>Formation des Équipes d’Intervention Rapide</a:t>
            </a:r>
            <a:endParaRPr lang="en-GB" sz="140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0211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5000" kern="1200">
          <a:solidFill>
            <a:srgbClr val="632523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5000">
          <a:solidFill>
            <a:srgbClr val="632523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5000">
          <a:solidFill>
            <a:srgbClr val="632523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5000">
          <a:solidFill>
            <a:srgbClr val="632523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5000">
          <a:solidFill>
            <a:srgbClr val="632523"/>
          </a:solidFill>
          <a:latin typeface="Arial" charset="0"/>
          <a:cs typeface="Arial" charset="0"/>
        </a:defRPr>
      </a:lvl5pPr>
      <a:lvl6pPr marL="521528" algn="ctr" rtl="0" fontAlgn="base">
        <a:spcBef>
          <a:spcPct val="0"/>
        </a:spcBef>
        <a:spcAft>
          <a:spcPct val="0"/>
        </a:spcAft>
        <a:defRPr sz="5000">
          <a:solidFill>
            <a:srgbClr val="632523"/>
          </a:solidFill>
          <a:latin typeface="Arial" charset="0"/>
          <a:cs typeface="Arial" charset="0"/>
        </a:defRPr>
      </a:lvl6pPr>
      <a:lvl7pPr marL="1043056" algn="ctr" rtl="0" fontAlgn="base">
        <a:spcBef>
          <a:spcPct val="0"/>
        </a:spcBef>
        <a:spcAft>
          <a:spcPct val="0"/>
        </a:spcAft>
        <a:defRPr sz="5000">
          <a:solidFill>
            <a:srgbClr val="632523"/>
          </a:solidFill>
          <a:latin typeface="Arial" charset="0"/>
          <a:cs typeface="Arial" charset="0"/>
        </a:defRPr>
      </a:lvl7pPr>
      <a:lvl8pPr marL="1564584" algn="ctr" rtl="0" fontAlgn="base">
        <a:spcBef>
          <a:spcPct val="0"/>
        </a:spcBef>
        <a:spcAft>
          <a:spcPct val="0"/>
        </a:spcAft>
        <a:defRPr sz="5000">
          <a:solidFill>
            <a:srgbClr val="632523"/>
          </a:solidFill>
          <a:latin typeface="Arial" charset="0"/>
          <a:cs typeface="Arial" charset="0"/>
        </a:defRPr>
      </a:lvl8pPr>
      <a:lvl9pPr marL="2086112" algn="ctr" rtl="0" fontAlgn="base">
        <a:spcBef>
          <a:spcPct val="0"/>
        </a:spcBef>
        <a:spcAft>
          <a:spcPct val="0"/>
        </a:spcAft>
        <a:defRPr sz="5000">
          <a:solidFill>
            <a:srgbClr val="632523"/>
          </a:solidFill>
          <a:latin typeface="Arial" charset="0"/>
          <a:cs typeface="Arial" charset="0"/>
        </a:defRPr>
      </a:lvl9pPr>
    </p:titleStyle>
    <p:bodyStyle>
      <a:lvl1pPr marL="391146" indent="-391146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7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1pPr>
      <a:lvl2pPr marL="847483" indent="-325955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32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2pPr>
      <a:lvl3pPr marL="1303820" indent="-260764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7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3pPr>
      <a:lvl4pPr marL="1825348" indent="-260764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3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4pPr>
      <a:lvl5pPr marL="2346876" indent="-260764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3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5pPr>
      <a:lvl6pPr marL="2868404" indent="-260764" algn="l" defTabSz="104305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932" indent="-260764" algn="l" defTabSz="104305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1460" indent="-260764" algn="l" defTabSz="104305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2988" indent="-260764" algn="l" defTabSz="104305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528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3056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584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6112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640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9168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50696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2224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303213"/>
            <a:ext cx="9623425" cy="12604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1763713"/>
            <a:ext cx="9623425" cy="4991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7008813"/>
            <a:ext cx="2495550" cy="401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04727B-AA24-4404-B6AF-1300488AFFC6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52838" y="7008813"/>
            <a:ext cx="3387725" cy="401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62863" y="7008813"/>
            <a:ext cx="2495550" cy="401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C016A-50B5-4D14-8E2C-B137C6A0057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626642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0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mailto:ihrhrt@who.int" TargetMode="External"/><Relationship Id="rId2" Type="http://schemas.openxmlformats.org/officeDocument/2006/relationships/hyperlink" Target="https://extranet.who.int/hslp" TargetMode="Externa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983194" y="684337"/>
            <a:ext cx="7073586" cy="1259487"/>
          </a:xfrm>
          <a:prstGeom prst="rect">
            <a:avLst/>
          </a:prstGeom>
          <a:noFill/>
        </p:spPr>
        <p:txBody>
          <a:bodyPr wrap="square" lIns="104306" tIns="52153" rIns="104306" bIns="52153" rtlCol="0">
            <a:spAutoFit/>
          </a:bodyPr>
          <a:lstStyle/>
          <a:p>
            <a:pPr algn="ctr"/>
            <a:r>
              <a:rPr lang="en-GB" sz="7500" dirty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Formation GO</a:t>
            </a:r>
          </a:p>
        </p:txBody>
      </p:sp>
      <p:sp>
        <p:nvSpPr>
          <p:cNvPr id="6" name="Subtitle 2"/>
          <p:cNvSpPr txBox="1">
            <a:spLocks/>
          </p:cNvSpPr>
          <p:nvPr/>
        </p:nvSpPr>
        <p:spPr>
          <a:xfrm>
            <a:off x="128562" y="4959194"/>
            <a:ext cx="9574994" cy="73297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fontAlgn="auto">
              <a:spcAft>
                <a:spcPts val="0"/>
              </a:spcAft>
              <a:buNone/>
            </a:pPr>
            <a:r>
              <a:rPr lang="en-US" altLang="en-US" sz="3600" b="1" dirty="0">
                <a:solidFill>
                  <a:schemeClr val="tx2"/>
                </a:solidFill>
                <a:latin typeface="Arial" charset="0"/>
                <a:cs typeface="Arial" charset="0"/>
              </a:rPr>
              <a:t>B12.2 Exercice : Inhumation </a:t>
            </a:r>
            <a:r>
              <a:rPr lang="en-US" altLang="en-US" sz="3600" b="1" dirty="0" err="1">
                <a:solidFill>
                  <a:schemeClr val="tx2"/>
                </a:solidFill>
                <a:latin typeface="Arial" charset="0"/>
                <a:cs typeface="Arial" charset="0"/>
              </a:rPr>
              <a:t>digne</a:t>
            </a:r>
            <a:r>
              <a:rPr lang="en-US" altLang="en-US" sz="3600" b="1" dirty="0">
                <a:solidFill>
                  <a:schemeClr val="tx2"/>
                </a:solidFill>
                <a:latin typeface="Arial" charset="0"/>
                <a:cs typeface="Arial" charset="0"/>
              </a:rPr>
              <a:t> et </a:t>
            </a:r>
            <a:r>
              <a:rPr lang="en-US" altLang="en-US" sz="3600" b="1" dirty="0" err="1">
                <a:solidFill>
                  <a:schemeClr val="tx2"/>
                </a:solidFill>
                <a:latin typeface="Arial" charset="0"/>
                <a:cs typeface="Arial" charset="0"/>
              </a:rPr>
              <a:t>sécurisée</a:t>
            </a:r>
            <a:r>
              <a:rPr lang="en-US" altLang="en-US" sz="3600" b="1" dirty="0">
                <a:solidFill>
                  <a:schemeClr val="tx2"/>
                </a:solidFill>
                <a:latin typeface="Arial" charset="0"/>
                <a:cs typeface="Arial" charset="0"/>
              </a:rPr>
              <a:t> </a:t>
            </a:r>
          </a:p>
          <a:p>
            <a:pPr marL="0" indent="0" fontAlgn="auto">
              <a:spcAft>
                <a:spcPts val="0"/>
              </a:spcAft>
              <a:buNone/>
            </a:pPr>
            <a:r>
              <a:rPr lang="en-US" altLang="en-US" sz="2400" dirty="0" err="1">
                <a:solidFill>
                  <a:schemeClr val="tx2"/>
                </a:solidFill>
                <a:latin typeface="Arial" charset="0"/>
                <a:cs typeface="Arial" charset="0"/>
              </a:rPr>
              <a:t>Durée</a:t>
            </a:r>
            <a:r>
              <a:rPr lang="en-US" altLang="en-US" sz="2400" dirty="0">
                <a:solidFill>
                  <a:schemeClr val="tx2"/>
                </a:solidFill>
                <a:latin typeface="Arial" charset="0"/>
                <a:cs typeface="Arial" charset="0"/>
              </a:rPr>
              <a:t> : 45 minutes</a:t>
            </a:r>
            <a:br>
              <a:rPr lang="en-US" altLang="en-US" sz="3600" b="1" dirty="0">
                <a:solidFill>
                  <a:schemeClr val="tx2"/>
                </a:solidFill>
                <a:latin typeface="Arial" charset="0"/>
                <a:cs typeface="Arial" charset="0"/>
              </a:rPr>
            </a:br>
            <a:endParaRPr lang="en-US" altLang="en-US" sz="3600" b="1" dirty="0">
              <a:solidFill>
                <a:srgbClr val="10253F"/>
              </a:solidFill>
              <a:latin typeface="Arial" charset="0"/>
              <a:cs typeface="Arial" charset="0"/>
            </a:endParaRPr>
          </a:p>
        </p:txBody>
      </p:sp>
      <p:sp>
        <p:nvSpPr>
          <p:cNvPr id="7" name="Title 1"/>
          <p:cNvSpPr txBox="1">
            <a:spLocks/>
          </p:cNvSpPr>
          <p:nvPr/>
        </p:nvSpPr>
        <p:spPr>
          <a:xfrm>
            <a:off x="3352800" y="16193"/>
            <a:ext cx="7261285" cy="210729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pPr algn="r" fontAlgn="auto">
              <a:spcAft>
                <a:spcPts val="0"/>
              </a:spcAft>
            </a:pPr>
            <a:r>
              <a:rPr lang="en-US" altLang="en-US" sz="3600" dirty="0">
                <a:solidFill>
                  <a:srgbClr val="0070C0"/>
                </a:solidFill>
                <a:latin typeface="Arial" charset="0"/>
                <a:cs typeface="Arial" charset="0"/>
              </a:rPr>
              <a:t>Formation</a:t>
            </a:r>
            <a:r>
              <a:rPr lang="en-US" altLang="en-US" sz="3600" b="1" dirty="0">
                <a:solidFill>
                  <a:srgbClr val="0070C0"/>
                </a:solidFill>
                <a:latin typeface="Arial" charset="0"/>
                <a:cs typeface="Arial" charset="0"/>
              </a:rPr>
              <a:t> des </a:t>
            </a:r>
          </a:p>
          <a:p>
            <a:pPr algn="r" fontAlgn="auto">
              <a:spcAft>
                <a:spcPts val="0"/>
              </a:spcAft>
            </a:pPr>
            <a:r>
              <a:rPr lang="en-US" altLang="en-US" sz="3600" dirty="0" err="1">
                <a:solidFill>
                  <a:srgbClr val="002060"/>
                </a:solidFill>
                <a:latin typeface="Arial" charset="0"/>
                <a:cs typeface="Arial" charset="0"/>
              </a:rPr>
              <a:t>Équipes</a:t>
            </a:r>
            <a:r>
              <a:rPr lang="en-US" altLang="en-US" sz="3600" dirty="0">
                <a:solidFill>
                  <a:srgbClr val="002060"/>
                </a:solidFill>
                <a:latin typeface="Arial" charset="0"/>
                <a:cs typeface="Arial" charset="0"/>
              </a:rPr>
              <a:t> </a:t>
            </a:r>
            <a:r>
              <a:rPr lang="en-US" altLang="en-US" sz="3600" dirty="0" err="1">
                <a:solidFill>
                  <a:srgbClr val="002060"/>
                </a:solidFill>
                <a:latin typeface="Arial" charset="0"/>
                <a:cs typeface="Arial" charset="0"/>
              </a:rPr>
              <a:t>d’Intervention</a:t>
            </a:r>
            <a:r>
              <a:rPr lang="en-US" altLang="en-US" sz="3600" dirty="0">
                <a:solidFill>
                  <a:srgbClr val="002060"/>
                </a:solidFill>
                <a:latin typeface="Arial" charset="0"/>
                <a:cs typeface="Arial" charset="0"/>
              </a:rPr>
              <a:t> R</a:t>
            </a:r>
            <a:r>
              <a:rPr lang="en-US" altLang="en-US" sz="3600">
                <a:solidFill>
                  <a:srgbClr val="002060"/>
                </a:solidFill>
                <a:latin typeface="Arial" charset="0"/>
                <a:cs typeface="Arial" charset="0"/>
              </a:rPr>
              <a:t>apide</a:t>
            </a:r>
            <a:endParaRPr lang="en-US" altLang="en-US" sz="3600" dirty="0">
              <a:solidFill>
                <a:srgbClr val="002060"/>
              </a:solidFill>
              <a:latin typeface="Arial" charset="0"/>
              <a:cs typeface="Arial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2BD5173-F467-4EC1-A351-52B901E96A00}"/>
              </a:ext>
            </a:extLst>
          </p:cNvPr>
          <p:cNvSpPr txBox="1"/>
          <p:nvPr/>
        </p:nvSpPr>
        <p:spPr>
          <a:xfrm>
            <a:off x="57150" y="7153275"/>
            <a:ext cx="20040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b="0" dirty="0">
                <a:solidFill>
                  <a:srgbClr val="002060"/>
                </a:solidFill>
              </a:rPr>
              <a:t>Mise à jour: mars 2016</a:t>
            </a:r>
            <a:endParaRPr lang="en-US" sz="1400" b="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95063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Objectifs d’apprentissage</a:t>
            </a:r>
            <a:endParaRPr lang="en-US" sz="3600" b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534670" y="1764295"/>
            <a:ext cx="9761474" cy="4990084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À la fin de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cette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séance,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vous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serez capable de :</a:t>
            </a:r>
          </a:p>
          <a:p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Déterminer les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personnes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/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acteurs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qui doivent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être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impliqués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dans la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procédure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d’inhumation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sans </a:t>
            </a:r>
            <a:r>
              <a:rPr lang="en-US" alt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risque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et </a:t>
            </a:r>
            <a:r>
              <a:rPr lang="en-US" alt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dans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la </a:t>
            </a:r>
            <a:r>
              <a:rPr lang="en-US" alt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dignité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.</a:t>
            </a:r>
          </a:p>
          <a:p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Expliquer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ce que les membres de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l’équipe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d’intervention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rapide doivent savoir/connaître avant de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procéder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à</a:t>
            </a:r>
            <a:r>
              <a:rPr lang="pl-PL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 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l’inhumation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sans </a:t>
            </a:r>
            <a:r>
              <a:rPr lang="en-US" alt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risque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et </a:t>
            </a:r>
            <a:r>
              <a:rPr lang="en-US" alt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dans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la </a:t>
            </a:r>
            <a:r>
              <a:rPr lang="en-US" alt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dignité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au sein de la</a:t>
            </a:r>
            <a:r>
              <a:rPr lang="pl-PL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 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communauté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.</a:t>
            </a:r>
          </a:p>
          <a:p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Décrire les mesures de prévention et de lutte contre les infections que les membres de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l’équipe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d’intervention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rapide (et les autres personnes impliquées) doivent observer pendant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l’inhumation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sans </a:t>
            </a:r>
            <a:r>
              <a:rPr lang="en-US" alt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risque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et </a:t>
            </a:r>
            <a:r>
              <a:rPr lang="en-US" alt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dans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la </a:t>
            </a:r>
            <a:r>
              <a:rPr lang="en-US" alt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dignité</a:t>
            </a:r>
            <a:r>
              <a:rPr lang="en-US" alt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.</a:t>
            </a:r>
          </a:p>
          <a:p>
            <a:endParaRPr lang="en-US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883469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Scénario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Votre équipe a été appelée pour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procéder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à</a:t>
            </a:r>
            <a:r>
              <a:rPr lang="pl-PL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 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l’inhumation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d’une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femme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décédée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de la MVE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dans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un</a:t>
            </a:r>
            <a:r>
              <a:rPr lang="pl-PL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 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village où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vous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n’êtes</a:t>
            </a:r>
            <a:r>
              <a:rPr lang="en-US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jamais allé.</a:t>
            </a:r>
          </a:p>
        </p:txBody>
      </p:sp>
    </p:spTree>
    <p:extLst>
      <p:ext uri="{BB962C8B-B14F-4D97-AF65-F5344CB8AC3E}">
        <p14:creationId xmlns:p14="http://schemas.microsoft.com/office/powerpoint/2010/main" val="28540043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Questions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Avant de vous rendre au village </a:t>
            </a:r>
            <a:r>
              <a:rPr lang="en-US" sz="33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où</a:t>
            </a: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aura lieu </a:t>
            </a:r>
            <a:r>
              <a:rPr lang="en-US" sz="33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l’inhumation</a:t>
            </a: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, quelles informations concernant la communauté vous </a:t>
            </a:r>
            <a:r>
              <a:rPr lang="en-US" sz="33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seront</a:t>
            </a: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33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utiles</a:t>
            </a: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 ?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Selon vous, qui sera présent/impliqué lors de la procédure de </a:t>
            </a:r>
            <a:r>
              <a:rPr lang="en-US" sz="33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l’inhumation</a:t>
            </a: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 ?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Quelles mesures de prévention et de lutte contre les infections chaque personne présente/impliquée lors de la </a:t>
            </a:r>
            <a:r>
              <a:rPr lang="en-US" sz="33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procédure</a:t>
            </a: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33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d’inhumation</a:t>
            </a:r>
            <a:r>
              <a:rPr lang="en-US" sz="33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doit-elle observer ?</a:t>
            </a:r>
          </a:p>
        </p:txBody>
      </p:sp>
    </p:spTree>
    <p:extLst>
      <p:ext uri="{BB962C8B-B14F-4D97-AF65-F5344CB8AC3E}">
        <p14:creationId xmlns:p14="http://schemas.microsoft.com/office/powerpoint/2010/main" val="10980613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Instructions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534670" y="1563012"/>
            <a:ext cx="9624060" cy="4990084"/>
          </a:xfrm>
        </p:spPr>
        <p:txBody>
          <a:bodyPr>
            <a:normAutofit fontScale="92500" lnSpcReduction="20000"/>
          </a:bodyPr>
          <a:lstStyle/>
          <a:p>
            <a:r>
              <a:rPr lang="en-US" altLang="en-US" sz="2400" dirty="0">
                <a:solidFill>
                  <a:srgbClr val="002060"/>
                </a:solidFill>
                <a:latin typeface="+mn-lt"/>
              </a:rPr>
              <a:t>Les participants travaillent en groupes de 5 à 7 personnes.</a:t>
            </a:r>
          </a:p>
          <a:p>
            <a:r>
              <a:rPr lang="en-US" altLang="en-US" sz="2400" dirty="0">
                <a:solidFill>
                  <a:srgbClr val="002060"/>
                </a:solidFill>
                <a:latin typeface="+mn-lt"/>
              </a:rPr>
              <a:t>Chaque groupe discute et propose des réponses aux 3 questions (20 minutes).</a:t>
            </a:r>
          </a:p>
          <a:p>
            <a:r>
              <a:rPr lang="en-ZA" altLang="en-US" sz="2400" dirty="0">
                <a:solidFill>
                  <a:srgbClr val="002060"/>
                </a:solidFill>
                <a:latin typeface="+mn-lt"/>
              </a:rPr>
              <a:t>Chaque groupe présente </a:t>
            </a:r>
            <a:r>
              <a:rPr lang="en-ZA" altLang="en-US" sz="2400" dirty="0" err="1">
                <a:solidFill>
                  <a:srgbClr val="002060"/>
                </a:solidFill>
                <a:latin typeface="+mn-lt"/>
              </a:rPr>
              <a:t>ses</a:t>
            </a:r>
            <a:r>
              <a:rPr lang="en-ZA" altLang="en-US" sz="2400" dirty="0">
                <a:solidFill>
                  <a:srgbClr val="002060"/>
                </a:solidFill>
                <a:latin typeface="+mn-lt"/>
              </a:rPr>
              <a:t> propositions en session plénière (3 minutes par groupe) en les </a:t>
            </a:r>
            <a:r>
              <a:rPr lang="en-ZA" altLang="en-US" sz="2400" dirty="0" err="1">
                <a:solidFill>
                  <a:srgbClr val="002060"/>
                </a:solidFill>
                <a:latin typeface="+mn-lt"/>
              </a:rPr>
              <a:t>écrivant</a:t>
            </a:r>
            <a:r>
              <a:rPr lang="en-ZA" altLang="en-US" sz="2400" dirty="0">
                <a:solidFill>
                  <a:srgbClr val="002060"/>
                </a:solidFill>
                <a:latin typeface="+mn-lt"/>
              </a:rPr>
              <a:t> les </a:t>
            </a:r>
            <a:r>
              <a:rPr lang="en-ZA" altLang="en-US" sz="2400" dirty="0" err="1">
                <a:solidFill>
                  <a:srgbClr val="002060"/>
                </a:solidFill>
                <a:latin typeface="+mn-lt"/>
              </a:rPr>
              <a:t>sur</a:t>
            </a:r>
            <a:r>
              <a:rPr lang="en-ZA" altLang="en-US" sz="2400" dirty="0">
                <a:solidFill>
                  <a:srgbClr val="002060"/>
                </a:solidFill>
                <a:latin typeface="+mn-lt"/>
              </a:rPr>
              <a:t> un tableau de </a:t>
            </a:r>
            <a:r>
              <a:rPr lang="en-ZA" altLang="en-US" sz="2400" dirty="0" err="1">
                <a:solidFill>
                  <a:srgbClr val="002060"/>
                </a:solidFill>
                <a:latin typeface="+mn-lt"/>
              </a:rPr>
              <a:t>conférence</a:t>
            </a:r>
            <a:r>
              <a:rPr lang="en-ZA" altLang="en-US" sz="2400" dirty="0">
                <a:solidFill>
                  <a:srgbClr val="002060"/>
                </a:solidFill>
                <a:latin typeface="+mn-lt"/>
              </a:rPr>
              <a:t>. Pour les questions 2 et 3 : Présenter les réponses dans un tableau à 2 colonnes, comme suit :</a:t>
            </a:r>
          </a:p>
          <a:p>
            <a:pPr marL="0" indent="0">
              <a:buNone/>
            </a:pPr>
            <a:endParaRPr lang="en-ZA" altLang="en-US" sz="2400" dirty="0">
              <a:solidFill>
                <a:srgbClr val="002060"/>
              </a:solidFill>
              <a:latin typeface="+mn-lt"/>
            </a:endParaRPr>
          </a:p>
          <a:p>
            <a:pPr marL="0" indent="0">
              <a:buNone/>
            </a:pPr>
            <a:endParaRPr lang="en-ZA" altLang="en-US" sz="2400" dirty="0">
              <a:solidFill>
                <a:srgbClr val="002060"/>
              </a:solidFill>
              <a:latin typeface="+mn-lt"/>
            </a:endParaRPr>
          </a:p>
          <a:p>
            <a:pPr marL="0" indent="0">
              <a:buNone/>
            </a:pPr>
            <a:endParaRPr lang="en-ZA" altLang="en-US" sz="2400" dirty="0">
              <a:solidFill>
                <a:srgbClr val="002060"/>
              </a:solidFill>
              <a:latin typeface="+mn-lt"/>
            </a:endParaRPr>
          </a:p>
          <a:p>
            <a:pPr marL="0" indent="0">
              <a:buNone/>
            </a:pPr>
            <a:endParaRPr lang="en-ZA" altLang="en-US" sz="2400" dirty="0">
              <a:solidFill>
                <a:srgbClr val="002060"/>
              </a:solidFill>
              <a:latin typeface="+mn-lt"/>
            </a:endParaRPr>
          </a:p>
          <a:p>
            <a:pPr marL="0" indent="0">
              <a:buNone/>
            </a:pPr>
            <a:endParaRPr lang="en-ZA" altLang="en-US" sz="2400" dirty="0">
              <a:solidFill>
                <a:srgbClr val="002060"/>
              </a:solidFill>
              <a:latin typeface="+mn-lt"/>
            </a:endParaRPr>
          </a:p>
          <a:p>
            <a:pPr marL="0" indent="0">
              <a:buNone/>
            </a:pPr>
            <a:endParaRPr lang="en-ZA" altLang="en-US" sz="2400" dirty="0">
              <a:solidFill>
                <a:srgbClr val="002060"/>
              </a:solidFill>
              <a:latin typeface="+mn-lt"/>
            </a:endParaRPr>
          </a:p>
          <a:p>
            <a:pPr marL="0" indent="0">
              <a:buNone/>
            </a:pPr>
            <a:endParaRPr lang="en-ZA" altLang="en-US" sz="2400" dirty="0">
              <a:solidFill>
                <a:srgbClr val="002060"/>
              </a:solidFill>
              <a:latin typeface="+mn-lt"/>
            </a:endParaRPr>
          </a:p>
          <a:p>
            <a:pPr marL="0" indent="0">
              <a:buNone/>
            </a:pPr>
            <a:endParaRPr lang="en-ZA" altLang="en-US" sz="2600" dirty="0">
              <a:solidFill>
                <a:srgbClr val="002060"/>
              </a:solidFill>
              <a:latin typeface="+mn-lt"/>
            </a:endParaRPr>
          </a:p>
          <a:p>
            <a:r>
              <a:rPr lang="en-ZA" altLang="en-US" sz="2400" dirty="0" err="1">
                <a:solidFill>
                  <a:srgbClr val="002060"/>
                </a:solidFill>
                <a:latin typeface="+mn-lt"/>
              </a:rPr>
              <a:t>Compte-rendu</a:t>
            </a:r>
            <a:r>
              <a:rPr lang="en-ZA" altLang="en-US" sz="2400" dirty="0">
                <a:solidFill>
                  <a:srgbClr val="002060"/>
                </a:solidFill>
                <a:latin typeface="+mn-lt"/>
              </a:rPr>
              <a:t> et conclusion du facilitateur (10 min)</a:t>
            </a:r>
          </a:p>
          <a:p>
            <a:pPr marL="0" indent="0">
              <a:buNone/>
            </a:pPr>
            <a:endParaRPr lang="en-US" dirty="0">
              <a:solidFill>
                <a:srgbClr val="002060"/>
              </a:solidFill>
              <a:latin typeface="+mn-lt"/>
              <a:cs typeface="Calibri" panose="020F0502020204030204" pitchFamily="34" charset="0"/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4891611"/>
              </p:ext>
            </p:extLst>
          </p:nvPr>
        </p:nvGraphicFramePr>
        <p:xfrm>
          <a:off x="606284" y="3424187"/>
          <a:ext cx="9233454" cy="2194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167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6167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b="0" dirty="0"/>
                        <a:t>Personnes présentes</a:t>
                      </a:r>
                      <a:r>
                        <a:rPr lang="fr-FR" b="0" baseline="0" dirty="0"/>
                        <a:t>/impliquées dans la procédure d’inhumation </a:t>
                      </a:r>
                      <a:endParaRPr lang="en-GB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0" dirty="0" err="1"/>
                        <a:t>Mesures</a:t>
                      </a:r>
                      <a:r>
                        <a:rPr lang="fr-FR" b="0" dirty="0"/>
                        <a:t> de prévention et de lutte contre les infections </a:t>
                      </a:r>
                      <a:r>
                        <a:rPr lang="fr-FR" b="0" dirty="0" err="1"/>
                        <a:t>à</a:t>
                      </a:r>
                      <a:r>
                        <a:rPr lang="fr-FR" b="0" dirty="0"/>
                        <a:t> </a:t>
                      </a:r>
                      <a:r>
                        <a:rPr lang="fr-FR" b="0" dirty="0" err="1"/>
                        <a:t>observer</a:t>
                      </a:r>
                      <a:endParaRPr lang="en-GB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/>
                        <a:t>-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/>
                        <a:t>-</a:t>
                      </a:r>
                    </a:p>
                    <a:p>
                      <a:r>
                        <a:rPr lang="fr-FR" dirty="0"/>
                        <a:t>-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/>
                        <a:t>-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/>
                        <a:t>-</a:t>
                      </a:r>
                    </a:p>
                    <a:p>
                      <a:r>
                        <a:rPr lang="fr-FR" dirty="0"/>
                        <a:t>-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792980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600" b="1" dirty="0">
                <a:solidFill>
                  <a:srgbClr val="002060"/>
                </a:solidFill>
              </a:rPr>
              <a:t>Débriefing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8" name="Content Placeholder 7"/>
          <p:cNvSpPr txBox="1">
            <a:spLocks noGrp="1"/>
          </p:cNvSpPr>
          <p:nvPr>
            <p:ph idx="1"/>
          </p:nvPr>
        </p:nvSpPr>
        <p:spPr>
          <a:xfrm>
            <a:off x="445219" y="1456184"/>
            <a:ext cx="9624060" cy="53498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indent="0">
              <a:buNone/>
            </a:pPr>
            <a:r>
              <a:rPr lang="fr-FR" sz="2400" b="1" dirty="0">
                <a:solidFill>
                  <a:srgbClr val="002060"/>
                </a:solidFill>
                <a:latin typeface="+mn-lt"/>
              </a:rPr>
              <a:t>Question 1. </a:t>
            </a:r>
            <a:r>
              <a:rPr lang="en-US" sz="2400" b="1" dirty="0" err="1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Informations</a:t>
            </a:r>
            <a:r>
              <a:rPr lang="en-US" sz="2400" b="1" dirty="0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concernant</a:t>
            </a:r>
            <a:r>
              <a:rPr lang="en-US" sz="2400" b="1" dirty="0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 la </a:t>
            </a:r>
            <a:r>
              <a:rPr lang="en-US" sz="2400" b="1" dirty="0" err="1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communauté</a:t>
            </a:r>
            <a:r>
              <a:rPr lang="en-US" sz="2400" b="1" dirty="0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 </a:t>
            </a:r>
            <a:r>
              <a:rPr lang="en-US" sz="2400" b="1" dirty="0" err="1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utiles</a:t>
            </a:r>
            <a:r>
              <a:rPr lang="en-US" sz="2400" b="1" dirty="0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 à </a:t>
            </a:r>
            <a:r>
              <a:rPr lang="en-US" sz="2400" b="1" dirty="0" err="1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l’EIR</a:t>
            </a:r>
            <a:r>
              <a:rPr lang="en-US" sz="2400" b="1" dirty="0">
                <a:solidFill>
                  <a:srgbClr val="002060"/>
                </a:solidFill>
                <a:latin typeface="+mn-lt"/>
                <a:cs typeface="Calibri" panose="020F0502020204030204" pitchFamily="34" charset="0"/>
              </a:rPr>
              <a:t>:</a:t>
            </a:r>
            <a:endParaRPr lang="en-US" sz="2400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Groupe</a:t>
            </a:r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ethnique</a:t>
            </a:r>
            <a:endParaRPr lang="en-US" sz="2400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Langue</a:t>
            </a:r>
          </a:p>
          <a:p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Religion/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croyances</a:t>
            </a:r>
            <a:endParaRPr lang="en-US" sz="2400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Coutumes</a:t>
            </a:r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/rites 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funéraires</a:t>
            </a:r>
            <a:endParaRPr lang="en-US" sz="2400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Structure 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familiale</a:t>
            </a:r>
            <a:endParaRPr lang="en-US" sz="2400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…</a:t>
            </a:r>
          </a:p>
          <a:p>
            <a:endParaRPr lang="en-US" sz="2400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Sur la 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personne</a:t>
            </a:r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décédée</a:t>
            </a:r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: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Nom/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âge</a:t>
            </a:r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/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sexe</a:t>
            </a:r>
            <a:endParaRPr lang="en-US" sz="2400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Place 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dans</a:t>
            </a:r>
            <a:r>
              <a:rPr lang="en-US" sz="2400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la </a:t>
            </a:r>
            <a:r>
              <a:rPr lang="en-US" sz="2400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famille</a:t>
            </a:r>
            <a:endParaRPr lang="en-US" sz="2400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fr-FR" sz="2400" dirty="0"/>
          </a:p>
        </p:txBody>
      </p:sp>
    </p:spTree>
    <p:extLst>
      <p:ext uri="{BB962C8B-B14F-4D97-AF65-F5344CB8AC3E}">
        <p14:creationId xmlns:p14="http://schemas.microsoft.com/office/powerpoint/2010/main" val="13891159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Grp="1" noChangeAspect="1" noChangeArrowheads="1"/>
          </p:cNvPicPr>
          <p:nvPr>
            <p:ph idx="1"/>
          </p:nvPr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67242"/>
          <a:stretch/>
        </p:blipFill>
        <p:spPr bwMode="auto">
          <a:xfrm>
            <a:off x="755376" y="1734256"/>
            <a:ext cx="9253330" cy="69089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785192" y="1311969"/>
            <a:ext cx="25603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2400" dirty="0"/>
              <a:t>Questions 2 et 3</a:t>
            </a:r>
            <a:endParaRPr lang="en-GB" sz="2400" dirty="0"/>
          </a:p>
        </p:txBody>
      </p:sp>
      <p:sp>
        <p:nvSpPr>
          <p:cNvPr id="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600" b="1" dirty="0">
                <a:solidFill>
                  <a:srgbClr val="002060"/>
                </a:solidFill>
              </a:rPr>
              <a:t>Débriefing (2)</a:t>
            </a:r>
            <a:endParaRPr lang="en-GB" sz="3600" b="1" dirty="0">
              <a:solidFill>
                <a:srgbClr val="002060"/>
              </a:solidFill>
            </a:endParaRP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2445332"/>
              </p:ext>
            </p:extLst>
          </p:nvPr>
        </p:nvGraphicFramePr>
        <p:xfrm>
          <a:off x="765314" y="2494725"/>
          <a:ext cx="9253330" cy="420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912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56206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76430">
                <a:tc>
                  <a:txBody>
                    <a:bodyPr/>
                    <a:lstStyle/>
                    <a:p>
                      <a:r>
                        <a:rPr lang="fr-FR" sz="1800" b="0" dirty="0">
                          <a:latin typeface="+mn-lt"/>
                        </a:rPr>
                        <a:t>Membres</a:t>
                      </a:r>
                      <a:r>
                        <a:rPr lang="fr-FR" sz="1800" b="0" baseline="0" dirty="0">
                          <a:latin typeface="+mn-lt"/>
                        </a:rPr>
                        <a:t> de la famille</a:t>
                      </a:r>
                    </a:p>
                    <a:p>
                      <a:r>
                        <a:rPr lang="fr-FR" sz="1800" b="0" baseline="0" dirty="0">
                          <a:latin typeface="+mn-lt"/>
                        </a:rPr>
                        <a:t>Voisins</a:t>
                      </a:r>
                    </a:p>
                    <a:p>
                      <a:r>
                        <a:rPr lang="fr-FR" sz="1800" b="0" baseline="0" dirty="0">
                          <a:solidFill>
                            <a:schemeClr val="bg1"/>
                          </a:solidFill>
                          <a:latin typeface="+mn-lt"/>
                        </a:rPr>
                        <a:t>Chef du village/leader communautaire</a:t>
                      </a:r>
                    </a:p>
                    <a:p>
                      <a:r>
                        <a:rPr lang="fr-FR" sz="1800" b="0" baseline="0" dirty="0">
                          <a:solidFill>
                            <a:schemeClr val="bg1"/>
                          </a:solidFill>
                          <a:latin typeface="+mn-lt"/>
                        </a:rPr>
                        <a:t>Chef religieux/traditionnel</a:t>
                      </a:r>
                    </a:p>
                    <a:p>
                      <a:pPr marL="0" indent="0" rtl="0" eaLnBrk="1" hangingPunct="1">
                        <a:lnSpc>
                          <a:spcPct val="95000"/>
                        </a:lnSpc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en-US" sz="1800" b="0" dirty="0" err="1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Equipe</a:t>
                      </a: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0" dirty="0" err="1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d’inhumation</a:t>
                      </a: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 :</a:t>
                      </a:r>
                    </a:p>
                    <a:p>
                      <a:pPr marL="800100" lvl="1" indent="-342900" rtl="0">
                        <a:lnSpc>
                          <a:spcPct val="95000"/>
                        </a:lnSpc>
                        <a:buFontTx/>
                        <a:buChar char="-"/>
                        <a:defRPr/>
                      </a:pP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4 </a:t>
                      </a:r>
                      <a:r>
                        <a:rPr lang="en-US" sz="1800" b="0" dirty="0" err="1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personnes</a:t>
                      </a: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 pour la </a:t>
                      </a:r>
                      <a:r>
                        <a:rPr lang="en-US" sz="1800" b="0" dirty="0" err="1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prise</a:t>
                      </a: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 en charge de la </a:t>
                      </a:r>
                      <a:r>
                        <a:rPr lang="en-US" sz="1800" b="0" dirty="0" err="1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dépouille</a:t>
                      </a:r>
                      <a:endParaRPr lang="en-US" sz="1800" b="0" dirty="0">
                        <a:solidFill>
                          <a:schemeClr val="bg1"/>
                        </a:solidFill>
                        <a:latin typeface="+mn-lt"/>
                        <a:cs typeface="Arial" panose="020B0604020202020204" pitchFamily="34" charset="0"/>
                      </a:endParaRPr>
                    </a:p>
                    <a:p>
                      <a:pPr marL="800100" lvl="1" indent="-342900" rtl="0">
                        <a:lnSpc>
                          <a:spcPct val="95000"/>
                        </a:lnSpc>
                        <a:buFontTx/>
                        <a:buChar char="-"/>
                        <a:defRPr/>
                      </a:pP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1 </a:t>
                      </a:r>
                      <a:r>
                        <a:rPr lang="en-US" sz="1800" b="0" dirty="0" err="1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hygiéniste</a:t>
                      </a:r>
                      <a:endParaRPr lang="en-US" sz="1800" b="0" dirty="0">
                        <a:solidFill>
                          <a:schemeClr val="bg1"/>
                        </a:solidFill>
                        <a:latin typeface="+mn-lt"/>
                        <a:cs typeface="Arial" panose="020B0604020202020204" pitchFamily="34" charset="0"/>
                      </a:endParaRPr>
                    </a:p>
                    <a:p>
                      <a:pPr marL="800100" lvl="1" indent="-342900" rtl="0">
                        <a:lnSpc>
                          <a:spcPct val="95000"/>
                        </a:lnSpc>
                        <a:buFontTx/>
                        <a:buChar char="-"/>
                        <a:defRPr/>
                      </a:pP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1 </a:t>
                      </a:r>
                      <a:r>
                        <a:rPr lang="en-US" sz="1800" b="0" dirty="0" err="1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superviseur</a:t>
                      </a: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 technique</a:t>
                      </a:r>
                    </a:p>
                    <a:p>
                      <a:pPr marL="800100" lvl="1" indent="-342900" rtl="0">
                        <a:lnSpc>
                          <a:spcPct val="95000"/>
                        </a:lnSpc>
                        <a:buFontTx/>
                        <a:buChar char="-"/>
                        <a:defRPr/>
                      </a:pP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1 </a:t>
                      </a:r>
                      <a:r>
                        <a:rPr lang="en-US" sz="1800" b="0" dirty="0" err="1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communicateur</a:t>
                      </a:r>
                      <a:endParaRPr lang="en-US" sz="1800" b="0" dirty="0">
                        <a:solidFill>
                          <a:schemeClr val="bg1"/>
                        </a:solidFill>
                        <a:latin typeface="+mn-lt"/>
                        <a:cs typeface="Arial" panose="020B0604020202020204" pitchFamily="34" charset="0"/>
                      </a:endParaRPr>
                    </a:p>
                    <a:p>
                      <a:pPr marL="800100" lvl="1" indent="-342900" rtl="0">
                        <a:lnSpc>
                          <a:spcPct val="95000"/>
                        </a:lnSpc>
                        <a:buFontTx/>
                        <a:buChar char="-"/>
                        <a:defRPr/>
                      </a:pPr>
                      <a:r>
                        <a:rPr lang="en-US" sz="1800" b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1</a:t>
                      </a:r>
                      <a:r>
                        <a:rPr lang="en-US" sz="1800" b="0" baseline="0" dirty="0">
                          <a:solidFill>
                            <a:schemeClr val="bg1"/>
                          </a:solidFill>
                          <a:latin typeface="+mn-lt"/>
                          <a:cs typeface="Arial" panose="020B0604020202020204" pitchFamily="34" charset="0"/>
                        </a:rPr>
                        <a:t> chauffeur</a:t>
                      </a:r>
                      <a:endParaRPr lang="en-US" sz="1800" b="0" dirty="0">
                        <a:solidFill>
                          <a:schemeClr val="bg1"/>
                        </a:solidFill>
                        <a:latin typeface="+mn-lt"/>
                        <a:cs typeface="Arial" panose="020B0604020202020204" pitchFamily="34" charset="0"/>
                      </a:endParaRPr>
                    </a:p>
                    <a:p>
                      <a:endParaRPr lang="fr-FR" baseline="0" dirty="0"/>
                    </a:p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800" b="0" dirty="0"/>
                        <a:t>EPI complet</a:t>
                      </a:r>
                      <a:r>
                        <a:rPr lang="fr-FR" sz="1800" b="0" baseline="0" dirty="0"/>
                        <a:t> avant d’entrer dans le domicile et jusqu’au dépôt de la housse mortuaire dans le cercueil</a:t>
                      </a:r>
                    </a:p>
                    <a:p>
                      <a:r>
                        <a:rPr lang="fr-FR" sz="1800" b="0" baseline="0" dirty="0"/>
                        <a:t>Mains gantées pour le transport du cercueil</a:t>
                      </a:r>
                    </a:p>
                    <a:p>
                      <a:r>
                        <a:rPr lang="fr-FR" sz="1800" b="0" baseline="0" dirty="0"/>
                        <a:t>Hygiène des mains pour tous les participants aux funérailles</a:t>
                      </a:r>
                    </a:p>
                    <a:p>
                      <a:r>
                        <a:rPr lang="fr-FR" sz="1800" b="0" baseline="0" dirty="0"/>
                        <a:t>Gestion des déchets (gants/EPI/objets tranchants)</a:t>
                      </a:r>
                    </a:p>
                    <a:p>
                      <a:r>
                        <a:rPr lang="fr-FR" sz="1800" b="0" baseline="0" dirty="0"/>
                        <a:t>Décontamination de l’environnement familial (pièces/objets)</a:t>
                      </a:r>
                    </a:p>
                    <a:p>
                      <a:pPr marL="0" marR="0" indent="0" algn="l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800" b="0" dirty="0" err="1"/>
                        <a:t>Incinérer</a:t>
                      </a:r>
                      <a:r>
                        <a:rPr lang="es-ES" sz="1800" b="0" dirty="0"/>
                        <a:t> le </a:t>
                      </a:r>
                      <a:r>
                        <a:rPr lang="es-ES" sz="1800" b="0" dirty="0" err="1"/>
                        <a:t>matelas</a:t>
                      </a:r>
                      <a:r>
                        <a:rPr lang="es-ES" sz="1800" b="0" dirty="0"/>
                        <a:t>/</a:t>
                      </a:r>
                      <a:r>
                        <a:rPr lang="es-ES" sz="1800" b="0" dirty="0" err="1"/>
                        <a:t>natte</a:t>
                      </a:r>
                      <a:r>
                        <a:rPr lang="es-ES" sz="1800" b="0" dirty="0"/>
                        <a:t> si </a:t>
                      </a:r>
                      <a:r>
                        <a:rPr lang="es-ES" sz="1800" b="0" dirty="0" err="1"/>
                        <a:t>souillé</a:t>
                      </a:r>
                      <a:r>
                        <a:rPr lang="es-ES" sz="1800" b="0" dirty="0"/>
                        <a:t> </a:t>
                      </a:r>
                      <a:r>
                        <a:rPr lang="es-ES" sz="1800" b="0" dirty="0" err="1"/>
                        <a:t>ainsi</a:t>
                      </a:r>
                      <a:r>
                        <a:rPr lang="es-ES" sz="1800" b="0" dirty="0"/>
                        <a:t> que les </a:t>
                      </a:r>
                      <a:r>
                        <a:rPr lang="es-ES" sz="1800" b="0" dirty="0" err="1"/>
                        <a:t>objets</a:t>
                      </a:r>
                      <a:r>
                        <a:rPr lang="es-ES" sz="1800" b="0" dirty="0"/>
                        <a:t> du </a:t>
                      </a:r>
                      <a:r>
                        <a:rPr lang="es-ES" sz="1800" b="0" dirty="0" err="1"/>
                        <a:t>défunt</a:t>
                      </a:r>
                      <a:r>
                        <a:rPr lang="es-ES" sz="1800" b="0" dirty="0"/>
                        <a:t> </a:t>
                      </a:r>
                      <a:r>
                        <a:rPr lang="es-ES" sz="1800" b="0" dirty="0" err="1"/>
                        <a:t>potentiellement</a:t>
                      </a:r>
                      <a:r>
                        <a:rPr lang="es-ES" sz="1800" b="0" dirty="0"/>
                        <a:t> </a:t>
                      </a:r>
                      <a:r>
                        <a:rPr lang="es-ES" sz="1800" b="0" dirty="0" err="1"/>
                        <a:t>contaminés</a:t>
                      </a:r>
                      <a:endParaRPr lang="es-ES" sz="1800" b="0" dirty="0"/>
                    </a:p>
                    <a:p>
                      <a:pPr marL="0" marR="0" indent="0" algn="l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800" b="0" dirty="0"/>
                        <a:t>Placer les </a:t>
                      </a:r>
                      <a:r>
                        <a:rPr lang="es-ES" sz="1800" b="0" dirty="0" err="1"/>
                        <a:t>vêtements</a:t>
                      </a:r>
                      <a:r>
                        <a:rPr lang="es-ES" sz="1800" b="0" dirty="0"/>
                        <a:t> et </a:t>
                      </a:r>
                      <a:r>
                        <a:rPr lang="es-ES" sz="1800" b="0" dirty="0" err="1"/>
                        <a:t>effets</a:t>
                      </a:r>
                      <a:r>
                        <a:rPr lang="es-ES" sz="1800" b="0" dirty="0"/>
                        <a:t> </a:t>
                      </a:r>
                      <a:r>
                        <a:rPr lang="es-ES" sz="1800" b="0" dirty="0" err="1"/>
                        <a:t>personnels</a:t>
                      </a:r>
                      <a:r>
                        <a:rPr lang="es-ES" sz="1800" b="0" dirty="0"/>
                        <a:t> du </a:t>
                      </a:r>
                      <a:r>
                        <a:rPr lang="es-ES" sz="1800" b="0" dirty="0" err="1"/>
                        <a:t>défunt</a:t>
                      </a:r>
                      <a:r>
                        <a:rPr lang="es-ES" sz="1800" b="0" dirty="0"/>
                        <a:t> </a:t>
                      </a:r>
                      <a:r>
                        <a:rPr lang="es-ES" sz="1800" b="0" dirty="0" err="1"/>
                        <a:t>dans</a:t>
                      </a:r>
                      <a:r>
                        <a:rPr lang="es-ES" sz="1800" b="0" dirty="0"/>
                        <a:t> le </a:t>
                      </a:r>
                      <a:r>
                        <a:rPr lang="es-ES" sz="1800" b="0" dirty="0" err="1"/>
                        <a:t>cerceuil</a:t>
                      </a:r>
                      <a:r>
                        <a:rPr lang="es-ES" sz="1800" b="0" dirty="0"/>
                        <a:t>  (si </a:t>
                      </a:r>
                      <a:r>
                        <a:rPr lang="es-ES" sz="1800" b="0" dirty="0" err="1"/>
                        <a:t>souhaité</a:t>
                      </a:r>
                      <a:r>
                        <a:rPr lang="es-ES" sz="1800" b="0" dirty="0"/>
                        <a:t>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269167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Title 1">
            <a:extLst>
              <a:ext uri="{FF2B5EF4-FFF2-40B4-BE49-F238E27FC236}">
                <a16:creationId xmlns:a16="http://schemas.microsoft.com/office/drawing/2014/main" id="{F5260726-2A4B-4BD0-B457-823C33C0A5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altLang="en-US" sz="3969" b="1">
                <a:solidFill>
                  <a:srgbClr val="002060"/>
                </a:solidFill>
              </a:rPr>
              <a:t>Clause de non-responsabilité</a:t>
            </a:r>
          </a:p>
        </p:txBody>
      </p:sp>
      <p:sp>
        <p:nvSpPr>
          <p:cNvPr id="101379" name="Content Placeholder 2">
            <a:extLst>
              <a:ext uri="{FF2B5EF4-FFF2-40B4-BE49-F238E27FC236}">
                <a16:creationId xmlns:a16="http://schemas.microsoft.com/office/drawing/2014/main" id="{92096D0F-4967-49F5-B8D5-BAAD3E8D27EE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809943" y="1648666"/>
            <a:ext cx="9073515" cy="499008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altLang="en-US" sz="1654" b="1" dirty="0"/>
              <a:t>WHO Health Security Learning Platform - </a:t>
            </a:r>
            <a:r>
              <a:rPr lang="en-US" altLang="en-US" sz="1544" b="1" dirty="0"/>
              <a:t>Training Materials</a:t>
            </a:r>
            <a:endParaRPr lang="en-US" altLang="en-US" sz="1654" b="1" dirty="0"/>
          </a:p>
          <a:p>
            <a:pPr marL="0" indent="0">
              <a:buNone/>
            </a:pPr>
            <a:r>
              <a:rPr lang="fr-FR" altLang="en-US" sz="1654" b="1" dirty="0"/>
              <a:t>Plateforme d’Apprentissage de l'OMS sur la Sécurité Sanitaire - Matériel de formation</a:t>
            </a:r>
          </a:p>
          <a:p>
            <a:pPr marL="0" indent="0">
              <a:buNone/>
            </a:pPr>
            <a:endParaRPr lang="fr-FR" altLang="en-US" sz="1654" dirty="0"/>
          </a:p>
          <a:p>
            <a:pPr marL="0" indent="0">
              <a:buNone/>
            </a:pPr>
            <a:r>
              <a:rPr lang="fr-FR" altLang="en-US" sz="1654" dirty="0"/>
              <a:t>Ces matériels de formation de l'OMS sont © Organisation mondiale de la Santé (OMS) 2018. Tous droits réservés.</a:t>
            </a:r>
          </a:p>
          <a:p>
            <a:pPr marL="0" indent="0">
              <a:buNone/>
            </a:pPr>
            <a:endParaRPr lang="fr-FR" altLang="en-US" sz="1654" dirty="0"/>
          </a:p>
          <a:p>
            <a:pPr marL="0" indent="0">
              <a:buNone/>
            </a:pPr>
            <a:r>
              <a:rPr lang="fr-FR" altLang="en-US" sz="1654" dirty="0"/>
              <a:t>Votre utilisation de ces matériels est soumise aux conditions d’utilisation de la "Plate-forme d'Apprentissage de la Sécurité Sanitaire de l’OMS, Matériel de Formation", que vous avez acceptés lors du téléchargement et qui sont disponibles sur la Plateforme d'Apprentissage de la Sécurité Sanitaire: </a:t>
            </a:r>
            <a:r>
              <a:rPr lang="en-US" altLang="en-US" sz="1654" u="sng" dirty="0">
                <a:hlinkClick r:id="rId2"/>
              </a:rPr>
              <a:t>https://extranet.who.int/hslp</a:t>
            </a:r>
            <a:endParaRPr lang="en-US" altLang="en-US" sz="1654" u="sng" dirty="0"/>
          </a:p>
          <a:p>
            <a:pPr marL="0" indent="0">
              <a:buNone/>
            </a:pPr>
            <a:endParaRPr lang="fr-FR" altLang="en-US" sz="1654" dirty="0"/>
          </a:p>
          <a:p>
            <a:pPr marL="0" indent="0">
              <a:buNone/>
            </a:pPr>
            <a:r>
              <a:rPr lang="fr-FR" altLang="en-US" sz="1654" dirty="0"/>
              <a:t>Si vous adaptez, modifiez, traduisez ou révisez de toute autre manière le contenu de ces documents, vous n'impliquerez pas que l'OMS soit affiliée à de telles modifications et n'utiliserez pas le nom ou l'emblème de l'OMS dans ces documents modifiés.</a:t>
            </a:r>
          </a:p>
          <a:p>
            <a:pPr marL="0" indent="0">
              <a:buNone/>
            </a:pPr>
            <a:endParaRPr lang="fr-FR" altLang="en-US" sz="1654" dirty="0"/>
          </a:p>
          <a:p>
            <a:pPr marL="0" indent="0">
              <a:buNone/>
            </a:pPr>
            <a:r>
              <a:rPr lang="fr-FR" altLang="en-US" sz="1654" dirty="0"/>
              <a:t>En outre, nous vous invitons à informer l'OMS de toute modification de ces documents que vous utilisez publiquement, à des fins d'archivage et de développement continu, en envoyant un courrier électronique à l'adresse suivante: </a:t>
            </a:r>
            <a:r>
              <a:rPr lang="fr-FR" altLang="en-US" sz="1654" dirty="0">
                <a:hlinkClick r:id="rId3"/>
              </a:rPr>
              <a:t>ihrhrt@who.int</a:t>
            </a:r>
            <a:r>
              <a:rPr lang="fr-FR" altLang="en-US" sz="1654" dirty="0"/>
              <a:t> </a:t>
            </a:r>
            <a:endParaRPr lang="en-US" altLang="en-US" sz="1654" dirty="0"/>
          </a:p>
        </p:txBody>
      </p:sp>
    </p:spTree>
    <p:extLst>
      <p:ext uri="{BB962C8B-B14F-4D97-AF65-F5344CB8AC3E}">
        <p14:creationId xmlns:p14="http://schemas.microsoft.com/office/powerpoint/2010/main" val="49436643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3"/>
          <p:cNvSpPr>
            <a:spLocks noGrp="1"/>
          </p:cNvSpPr>
          <p:nvPr>
            <p:ph type="title"/>
          </p:nvPr>
        </p:nvSpPr>
        <p:spPr>
          <a:xfrm>
            <a:off x="809943" y="3150526"/>
            <a:ext cx="9073515" cy="1260210"/>
          </a:xfrm>
        </p:spPr>
        <p:txBody>
          <a:bodyPr/>
          <a:lstStyle/>
          <a:p>
            <a:r>
              <a:rPr lang="en-ZW" altLang="en-US" sz="6615" b="1" i="1" dirty="0">
                <a:solidFill>
                  <a:srgbClr val="002060"/>
                </a:solidFill>
              </a:rPr>
              <a:t>Merci !</a:t>
            </a:r>
          </a:p>
        </p:txBody>
      </p:sp>
    </p:spTree>
    <p:extLst>
      <p:ext uri="{BB962C8B-B14F-4D97-AF65-F5344CB8AC3E}">
        <p14:creationId xmlns:p14="http://schemas.microsoft.com/office/powerpoint/2010/main" val="1420440289"/>
      </p:ext>
    </p:extLst>
  </p:cSld>
  <p:clrMapOvr>
    <a:masterClrMapping/>
  </p:clrMapOvr>
</p:sld>
</file>

<file path=ppt/theme/theme1.xml><?xml version="1.0" encoding="utf-8"?>
<a:theme xmlns:a="http://schemas.openxmlformats.org/drawingml/2006/main" name="RC 59 Template E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1619</TotalTime>
  <Words>466</Words>
  <Application>Microsoft Office PowerPoint</Application>
  <PresentationFormat>Custom</PresentationFormat>
  <Paragraphs>86</Paragraphs>
  <Slides>9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Arial</vt:lpstr>
      <vt:lpstr>Arial Narrow</vt:lpstr>
      <vt:lpstr>Calibri</vt:lpstr>
      <vt:lpstr>RC 59 Template EN</vt:lpstr>
      <vt:lpstr>1_Custom Design</vt:lpstr>
      <vt:lpstr>PowerPoint Presentation</vt:lpstr>
      <vt:lpstr>Objectifs d’apprentissage</vt:lpstr>
      <vt:lpstr>Scénario</vt:lpstr>
      <vt:lpstr>Questions</vt:lpstr>
      <vt:lpstr>Instructions</vt:lpstr>
      <vt:lpstr>Débriefing</vt:lpstr>
      <vt:lpstr>Débriefing (2)</vt:lpstr>
      <vt:lpstr>Clause de non-responsabilité</vt:lpstr>
      <vt:lpstr>Merci !</vt:lpstr>
    </vt:vector>
  </TitlesOfParts>
  <Company>World Health Organization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Guidelines</dc:title>
  <dc:subject>WHO template and recommendations</dc:subject>
  <dc:creator>Anne Guilloux</dc:creator>
  <cp:keywords>communication, photos, text</cp:keywords>
  <cp:lastModifiedBy>GOMEZ, Paula</cp:lastModifiedBy>
  <cp:revision>119</cp:revision>
  <dcterms:created xsi:type="dcterms:W3CDTF">2005-03-01T08:26:43Z</dcterms:created>
  <dcterms:modified xsi:type="dcterms:W3CDTF">2018-06-13T15:04:02Z</dcterms:modified>
  <cp:category>Guidelines</cp:category>
</cp:coreProperties>
</file>

<file path=docProps/thumbnail.jpeg>
</file>